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1pPr>
    <a:lvl2pPr indent="228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2pPr>
    <a:lvl3pPr indent="457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3pPr>
    <a:lvl4pPr indent="685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4pPr>
    <a:lvl5pPr indent="9144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5pPr>
    <a:lvl6pPr indent="11430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6pPr>
    <a:lvl7pPr indent="1371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7pPr>
    <a:lvl8pPr indent="1600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8pPr>
    <a:lvl9pPr indent="1828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990" y="2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725453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/>
          <p:nvPr/>
        </p:nvPicPr>
        <p:blipFill>
          <a:blip r:embed="rId15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1pPr>
      <a:lvl2pPr indent="2286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2pPr>
      <a:lvl3pPr indent="4572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3pPr>
      <a:lvl4pPr indent="6858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4pPr>
      <a:lvl5pPr indent="9144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5pPr>
      <a:lvl6pPr indent="11430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6pPr>
      <a:lvl7pPr indent="13716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7pPr>
      <a:lvl8pPr indent="16002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8pPr>
      <a:lvl9pPr indent="18288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9pPr>
    </p:titleStyle>
    <p:bodyStyle>
      <a:lvl1pPr marL="444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1pPr>
      <a:lvl2pPr marL="889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2pPr>
      <a:lvl3pPr marL="1333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3pPr>
      <a:lvl4pPr marL="1778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4pPr>
      <a:lvl5pPr marL="2222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5pPr>
      <a:lvl6pPr marL="2667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6pPr>
      <a:lvl7pPr marL="3111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7pPr>
      <a:lvl8pPr marL="3556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8pPr>
      <a:lvl9pPr marL="4000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1pPr>
      <a:lvl2pPr indent="228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2pPr>
      <a:lvl3pPr indent="457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3pPr>
      <a:lvl4pPr indent="685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4pPr>
      <a:lvl5pPr indent="9144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5pPr>
      <a:lvl6pPr indent="11430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6pPr>
      <a:lvl7pPr indent="1371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7pPr>
      <a:lvl8pPr indent="1600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8pPr>
      <a:lvl9pPr indent="1828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3255" y="428139"/>
            <a:ext cx="6268440" cy="8502359"/>
          </a:xfrm>
          <a:prstGeom prst="rect">
            <a:avLst/>
          </a:prstGeom>
        </p:spPr>
      </p:pic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01699" y="520055"/>
            <a:ext cx="5080001" cy="4185628"/>
          </a:xfrm>
          <a:prstGeom prst="rect">
            <a:avLst/>
          </a:prstGeom>
        </p:spPr>
        <p:txBody>
          <a:bodyPr/>
          <a:lstStyle/>
          <a:p>
            <a:pPr lvl="0" algn="ctr" defTabSz="418109">
              <a:lnSpc>
                <a:spcPct val="150000"/>
              </a:lnSpc>
              <a:spcBef>
                <a:spcPts val="400"/>
              </a:spcBef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6417">
                <a:uFill>
                  <a:solidFill/>
                </a:uFill>
                <a:latin typeface="Brush Script MT Italic"/>
                <a:ea typeface="Brush Script MT Italic"/>
                <a:cs typeface="Brush Script MT Italic"/>
                <a:sym typeface="Brush Script MT Italic"/>
              </a:rPr>
              <a:t>Р</a:t>
            </a:r>
            <a:r>
              <a:rPr sz="6417" b="1">
                <a:uFill>
                  <a:solidFill/>
                </a:uFill>
                <a:latin typeface="Brush Script MT Italic"/>
                <a:ea typeface="Brush Script MT Italic"/>
                <a:cs typeface="Brush Script MT Italic"/>
                <a:sym typeface="Brush Script MT Italic"/>
              </a:rPr>
              <a:t>оссийско-болгарский проект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indent="450215" algn="just" defTabSz="449580">
              <a:lnSpc>
                <a:spcPct val="150000"/>
              </a:lnSpc>
              <a:spcBef>
                <a:spcPts val="1000"/>
              </a:spcBef>
              <a:defRPr sz="7700" cap="none" spc="0">
                <a:solidFill>
                  <a:srgbClr val="000000"/>
                </a:solidFill>
                <a:uFill>
                  <a:solidFill/>
                </a:u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7700">
                <a:uFill>
                  <a:solidFill/>
                </a:uFill>
              </a:rPr>
              <a:t>«Мой город, моя страна»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G_0270.jpg"/>
          <p:cNvPicPr/>
          <p:nvPr/>
        </p:nvPicPr>
        <p:blipFill>
          <a:blip r:embed="rId2">
            <a:extLst/>
          </a:blip>
          <a:srcRect t="21875" b="21875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901700" y="634999"/>
            <a:ext cx="11201400" cy="2768415"/>
          </a:xfrm>
          <a:prstGeom prst="rect">
            <a:avLst/>
          </a:prstGeom>
        </p:spPr>
        <p:txBody>
          <a:bodyPr/>
          <a:lstStyle/>
          <a:p>
            <a:pPr lvl="0" indent="184588" algn="ctr" defTabSz="184327">
              <a:lnSpc>
                <a:spcPct val="150000"/>
              </a:lnSpc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2911">
                <a:uFill>
                  <a:solidFill/>
                </a:uFill>
                <a:latin typeface="Charcoal CY"/>
                <a:ea typeface="Charcoal CY"/>
                <a:cs typeface="Charcoal CY"/>
                <a:sym typeface="Charcoal CY"/>
              </a:rPr>
              <a:t>Научное руководство проектом осуществляет </a:t>
            </a:r>
          </a:p>
          <a:p>
            <a:pPr lvl="0" indent="184588" algn="ctr" defTabSz="184327">
              <a:lnSpc>
                <a:spcPct val="150000"/>
              </a:lnSpc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2911">
                <a:uFill>
                  <a:solidFill/>
                </a:uFill>
                <a:latin typeface="Charcoal CY"/>
                <a:ea typeface="Charcoal CY"/>
                <a:cs typeface="Charcoal CY"/>
                <a:sym typeface="Charcoal CY"/>
              </a:rPr>
              <a:t>научный коллектив ООО «КОнтрАст» </a:t>
            </a:r>
          </a:p>
          <a:p>
            <a:pPr lvl="0" indent="184588" algn="ctr" defTabSz="184327">
              <a:lnSpc>
                <a:spcPct val="150000"/>
              </a:lnSpc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2911">
                <a:uFill>
                  <a:solidFill/>
                </a:uFill>
                <a:latin typeface="Charcoal CY"/>
                <a:ea typeface="Charcoal CY"/>
                <a:cs typeface="Charcoal CY"/>
                <a:sym typeface="Charcoal CY"/>
              </a:rPr>
              <a:t>под руководством к.п.н. Комаровой О.А. 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43379" y="3764038"/>
            <a:ext cx="11201401" cy="5511669"/>
          </a:xfrm>
          <a:prstGeom prst="rect">
            <a:avLst/>
          </a:prstGeom>
        </p:spPr>
        <p:txBody>
          <a:bodyPr/>
          <a:lstStyle/>
          <a:p>
            <a:pPr marL="0" lvl="0" indent="396189" algn="just" defTabSz="395630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88">
                <a:uFill>
                  <a:solidFill/>
                </a:uFill>
                <a:latin typeface="Charcoal CY"/>
                <a:ea typeface="Charcoal CY"/>
                <a:cs typeface="Charcoal CY"/>
                <a:sym typeface="Charcoal CY"/>
              </a:rPr>
              <a:t>Проекте принимают участие сотрудники дошкольных отделений и детских садов Москвы, Московской области, Варны (Болгария), а также воспитанники этих учреждений и их родители. </a:t>
            </a:r>
          </a:p>
          <a:p>
            <a:pPr marL="852542" lvl="0" indent="-456353" algn="just" defTabSz="39563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88">
                <a:uFill>
                  <a:solidFill/>
                </a:uFill>
                <a:latin typeface="Charcoal CY"/>
                <a:ea typeface="Charcoal CY"/>
                <a:cs typeface="Charcoal CY"/>
                <a:sym typeface="Charcoal CY"/>
              </a:rPr>
              <a:t>В ноябре 2014 года ГБПОУ «Педагогический колледж №4 Санкт -Петербурга включился в проект. Организация в России – Организация в Болгарии ГБПОУ «Педагогический колледж №4 Санкт- Петербурга», ГБДОУ  детский сад № 49 комбинированного вида Калининского района  Санкт-Петербурга. -  ЦДГ № 8 „Христо Ботев ”, г. Варна.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26466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3504" b="1" cap="all" spc="280">
                <a:solidFill>
                  <a:srgbClr val="3E3B39"/>
                </a:solidFill>
                <a:effectLst>
                  <a:outerShdw blurRad="18542" dist="18542" dir="5520000" rotWithShape="0">
                    <a:srgbClr val="FFFFFF">
                      <a:alpha val="72000"/>
                    </a:srgbClr>
                  </a:outerShdw>
                </a:effectLst>
              </a:rPr>
              <a:t>выдержка из </a:t>
            </a:r>
            <a:r>
              <a:rPr sz="3358" cap="all" spc="268">
                <a:effectLst>
                  <a:outerShdw blurRad="18542" dist="18542" dir="5520000" rotWithShape="0">
                    <a:srgbClr val="FFFFFF">
                      <a:alpha val="72000"/>
                    </a:srgbClr>
                  </a:outerShdw>
                </a:effectLst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Положения о российско-болгарском проекте</a:t>
            </a:r>
          </a:p>
          <a:p>
            <a:pPr lvl="0" algn="r" defTabSz="328193">
              <a:lnSpc>
                <a:spcPct val="150000"/>
              </a:lnSpc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3358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Утвержден приказом ООО «КОнтрАст» от 01.09.2014 г. №09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53464" lvl="0" indent="-291236" algn="just" defTabSz="377647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381000" algn="l"/>
                <a:tab pos="104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443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оптимизация интегративного подхода в дошкольном образовании на основе взаимообмена профессиональным опытом, организации взаимодействия между педагогами и детьми России и Болгарии;</a:t>
            </a:r>
          </a:p>
          <a:p>
            <a:pPr marL="1053464" lvl="0" indent="-291236" algn="just" defTabSz="377647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381000" algn="l"/>
                <a:tab pos="104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443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развитие инновационной деятельности дошкольных организаций на основе углубленного  решения задач в рамках образовательной области «социально-коммуникативное развитие».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2552700"/>
            <a:ext cx="5384800" cy="6070600"/>
          </a:xfrm>
          <a:prstGeom prst="rect">
            <a:avLst/>
          </a:prstGeom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Этапы работы над проектом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9796" lvl="0" indent="-141196" algn="just" defTabSz="449580">
              <a:lnSpc>
                <a:spcPct val="115000"/>
              </a:lnSpc>
              <a:spcBef>
                <a:spcPts val="1000"/>
              </a:spcBef>
              <a:buSzPct val="100000"/>
              <a:buAutoNum type="arabicPeriod"/>
              <a:tabLst>
                <a:tab pos="406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Утверждение плана реализации проекта. Установочный Круглый стол - ноябрь 2014 г. (с участием болгарских коллег)</a:t>
            </a:r>
          </a:p>
          <a:p>
            <a:pPr marL="369796" lvl="0" indent="-141196" algn="just" defTabSz="449580">
              <a:lnSpc>
                <a:spcPct val="115000"/>
              </a:lnSpc>
              <a:spcBef>
                <a:spcPts val="1000"/>
              </a:spcBef>
              <a:buSzPct val="100000"/>
              <a:buAutoNum type="arabicPeriod" startAt="2"/>
              <a:tabLst>
                <a:tab pos="406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Начало реализации проекта. - ноябрь 2014 г.</a:t>
            </a:r>
          </a:p>
          <a:p>
            <a:pPr marL="369796" lvl="0" indent="-141196" algn="just" defTabSz="449580">
              <a:lnSpc>
                <a:spcPct val="115000"/>
              </a:lnSpc>
              <a:spcBef>
                <a:spcPts val="1000"/>
              </a:spcBef>
              <a:buSzPct val="100000"/>
              <a:buAutoNum type="arabicPeriod" startAt="3"/>
              <a:tabLst>
                <a:tab pos="406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Промежуточные мероприятия – Круглые столы, семинары, мастер-классы. - январь 2015 г.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3500" y="1016000"/>
            <a:ext cx="5702300" cy="7734300"/>
          </a:xfrm>
          <a:prstGeom prst="rect">
            <a:avLst/>
          </a:prstGeom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901700" y="826641"/>
            <a:ext cx="5080000" cy="4102101"/>
          </a:xfrm>
          <a:prstGeom prst="rect">
            <a:avLst/>
          </a:prstGeom>
        </p:spPr>
        <p:txBody>
          <a:bodyPr/>
          <a:lstStyle/>
          <a:p>
            <a:pPr lvl="0" defTabSz="479044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3936" b="1" cap="all" spc="314">
                <a:solidFill>
                  <a:srgbClr val="3E3B39"/>
                </a:solidFill>
                <a:effectLst>
                  <a:outerShdw blurRad="20828" dist="20828" dir="5520000" rotWithShape="0">
                    <a:srgbClr val="FFFFFF">
                      <a:alpha val="72000"/>
                    </a:srgbClr>
                  </a:outerShdw>
                </a:effectLst>
              </a:rPr>
              <a:t>Детский сад из Варны прислал ответ на наше  письмо.</a:t>
            </a:r>
          </a:p>
          <a:p>
            <a:pPr lvl="0" defTabSz="479044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3936" b="1" cap="all" spc="314">
                <a:solidFill>
                  <a:srgbClr val="3E3B39"/>
                </a:solidFill>
                <a:effectLst>
                  <a:outerShdw blurRad="20828" dist="20828" dir="5520000" rotWithShape="0">
                    <a:srgbClr val="FFFFFF">
                      <a:alpha val="72000"/>
                    </a:srgbClr>
                  </a:outerShdw>
                </a:effectLst>
              </a:rPr>
              <a:t>Выдержка из презентации: 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just" defTabSz="681044">
              <a:lnSpc>
                <a:spcPct val="100000"/>
              </a:lnSpc>
              <a:spcBef>
                <a:spcPts val="500"/>
              </a:spcBef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1748">
                <a:latin typeface="Bookman Old Style"/>
                <a:ea typeface="Bookman Old Style"/>
                <a:cs typeface="Bookman Old Style"/>
                <a:sym typeface="Bookman Old Style"/>
              </a:rPr>
              <a:t>Целодневна  детска  градина № 8 „Христо Ботев ” е  открита  на 17 май 1949 г.,  а новият </a:t>
            </a:r>
            <a:r>
              <a:rPr sz="1748">
                <a:latin typeface="Arial"/>
                <a:ea typeface="Arial"/>
                <a:cs typeface="Arial"/>
                <a:sym typeface="Arial"/>
              </a:rPr>
              <a:t>и</a:t>
            </a:r>
            <a:r>
              <a:rPr sz="1748">
                <a:latin typeface="Bookman Old Style"/>
                <a:ea typeface="Bookman Old Style"/>
                <a:cs typeface="Bookman Old Style"/>
                <a:sym typeface="Bookman Old Style"/>
              </a:rPr>
              <a:t> корпус – на 15 август 2012 г. Сформирани  са 12 целодневни  групи  на възраст от 3 до 7 години. </a:t>
            </a:r>
            <a:endParaRPr sz="1748">
              <a:latin typeface="Arial"/>
              <a:ea typeface="Arial"/>
              <a:cs typeface="Arial"/>
              <a:sym typeface="Arial"/>
            </a:endParaRPr>
          </a:p>
          <a:p>
            <a:pPr lvl="0" algn="just" defTabSz="681044">
              <a:lnSpc>
                <a:spcPct val="100000"/>
              </a:lnSpc>
              <a:spcBef>
                <a:spcPts val="300"/>
              </a:spcBef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1748">
                <a:latin typeface="Arial"/>
                <a:ea typeface="Arial"/>
                <a:cs typeface="Arial"/>
                <a:sym typeface="Arial"/>
              </a:rPr>
              <a:t>	</a:t>
            </a:r>
            <a:r>
              <a:rPr sz="1748">
                <a:latin typeface="Bookman Old Style"/>
                <a:ea typeface="Bookman Old Style"/>
                <a:cs typeface="Bookman Old Style"/>
                <a:sym typeface="Bookman Old Style"/>
              </a:rPr>
              <a:t>Повече от  380  деца  всеки  ден  посещават  градината  и се приемат  с много  обич  и усмивки  от  всички  работещи тук. </a:t>
            </a:r>
            <a:endParaRPr sz="1748">
              <a:latin typeface="Arial"/>
              <a:ea typeface="Arial"/>
              <a:cs typeface="Arial"/>
              <a:sym typeface="Arial"/>
            </a:endParaRPr>
          </a:p>
          <a:p>
            <a:pPr lvl="0" algn="just" defTabSz="681044">
              <a:lnSpc>
                <a:spcPct val="100000"/>
              </a:lnSpc>
              <a:spcBef>
                <a:spcPts val="300"/>
              </a:spcBef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1748">
                <a:latin typeface="Arial"/>
                <a:ea typeface="Arial"/>
                <a:cs typeface="Arial"/>
                <a:sym typeface="Arial"/>
              </a:rPr>
              <a:t>	</a:t>
            </a:r>
            <a:r>
              <a:rPr sz="1748">
                <a:latin typeface="Bookman Old Style"/>
                <a:ea typeface="Bookman Old Style"/>
                <a:cs typeface="Bookman Old Style"/>
                <a:sym typeface="Bookman Old Style"/>
              </a:rPr>
              <a:t>Шестдесет и трима учители, помощник – възпитатели и служители  се грижат  децата да бъдат   здрави, възпитани  и </a:t>
            </a:r>
            <a:r>
              <a:rPr sz="1748" b="1">
                <a:latin typeface="Bookman Old Style"/>
                <a:ea typeface="Bookman Old Style"/>
                <a:cs typeface="Bookman Old Style"/>
                <a:sym typeface="Bookman Old Style"/>
              </a:rPr>
              <a:t>подготвени  за училище.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7975" y="2943181"/>
            <a:ext cx="5430850" cy="6122379"/>
          </a:xfrm>
          <a:prstGeom prst="rect">
            <a:avLst/>
          </a:prstGeom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69694" y="641350"/>
            <a:ext cx="11201401" cy="1714501"/>
          </a:xfrm>
          <a:prstGeom prst="rect">
            <a:avLst/>
          </a:prstGeom>
        </p:spPr>
        <p:txBody>
          <a:bodyPr/>
          <a:lstStyle/>
          <a:p>
            <a:pPr lvl="0" defTabSz="233679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1840" b="1" cap="all" spc="147">
                <a:solidFill>
                  <a:srgbClr val="3E3B39"/>
                </a:solidFill>
                <a:effectLst>
                  <a:outerShdw blurRad="10160" dist="10160" dir="5520000" rotWithShape="0">
                    <a:srgbClr val="FFFFFF">
                      <a:alpha val="72000"/>
                    </a:srgbClr>
                  </a:outerShdw>
                </a:effectLst>
              </a:rPr>
              <a:t>Поделились своим опытом в организации праздников: «День Матери», «Новогодний праздник»  педагоги ГБДОУ №49 Калининского района СПБ под руководством старшего воспитателя Жидеевой О.В.</a:t>
            </a:r>
          </a:p>
          <a:p>
            <a:pPr lvl="0" defTabSz="233679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1840" b="1" cap="all" spc="147">
                <a:solidFill>
                  <a:srgbClr val="3E3B39"/>
                </a:solidFill>
                <a:effectLst>
                  <a:outerShdw blurRad="10160" dist="10160" dir="5520000" rotWithShape="0">
                    <a:srgbClr val="FFFFFF">
                      <a:alpha val="72000"/>
                    </a:srgbClr>
                  </a:outerShdw>
                </a:effectLst>
              </a:rPr>
              <a:t>Ольга Владимировна  создала мини -музей Российско -Болгарского проекта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6220" lvl="0" indent="-236220" defTabSz="350520">
              <a:spcBef>
                <a:spcPts val="1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20" b="1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Студенты 4 в группы колледжа:</a:t>
            </a:r>
          </a:p>
          <a:p>
            <a:pPr marL="236220" lvl="0" indent="-236220" defTabSz="350520">
              <a:spcBef>
                <a:spcPts val="1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20" b="1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Соменкова Н.</a:t>
            </a:r>
          </a:p>
          <a:p>
            <a:pPr marL="236220" lvl="0" indent="-236220" defTabSz="350520">
              <a:spcBef>
                <a:spcPts val="1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20" b="1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Сенчурова Т.</a:t>
            </a:r>
          </a:p>
          <a:p>
            <a:pPr marL="236220" lvl="0" indent="-236220" defTabSz="350520">
              <a:spcBef>
                <a:spcPts val="1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20" b="1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Козлова А.</a:t>
            </a:r>
          </a:p>
          <a:p>
            <a:pPr marL="236220" lvl="0" indent="-236220" defTabSz="350520">
              <a:spcBef>
                <a:spcPts val="1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20" b="1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Утешева В.</a:t>
            </a:r>
          </a:p>
          <a:p>
            <a:pPr marL="236220" lvl="0" indent="-236220" defTabSz="350520">
              <a:spcBef>
                <a:spcPts val="1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20" b="1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Платонова Н. </a:t>
            </a:r>
          </a:p>
          <a:p>
            <a:pPr marL="236220" lvl="0" indent="-236220" defTabSz="350520">
              <a:spcBef>
                <a:spcPts val="1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20" b="1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Журавлева Н.</a:t>
            </a:r>
          </a:p>
          <a:p>
            <a:pPr marL="236220" lvl="0" indent="-236220" defTabSz="350520">
              <a:spcBef>
                <a:spcPts val="1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20" b="1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Шпакова В.</a:t>
            </a:r>
          </a:p>
          <a:p>
            <a:pPr marL="236220" lvl="0" indent="-236220" defTabSz="350520">
              <a:spcBef>
                <a:spcPts val="1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20" b="1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провели опросы детей и создали презентации по теме «Новый год».</a:t>
            </a:r>
          </a:p>
          <a:p>
            <a:pPr marL="236220" lvl="0" indent="-236220" defTabSz="350520">
              <a:spcBef>
                <a:spcPts val="1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20" b="1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Соменкова Н. познакомила болгарских коллег с колледжем, а детей своей группы с Болгарией.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330200"/>
            <a:ext cx="12293600" cy="6248400"/>
          </a:xfrm>
          <a:prstGeom prst="rect">
            <a:avLst/>
          </a:prstGeom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389639" y="9124711"/>
            <a:ext cx="11201401" cy="183149"/>
          </a:xfrm>
          <a:prstGeom prst="rect">
            <a:avLst/>
          </a:prstGeom>
        </p:spPr>
        <p:txBody>
          <a:bodyPr/>
          <a:lstStyle/>
          <a:p>
            <a:pPr marL="387519" lvl="0" indent="-207433" algn="just" defTabSz="179832">
              <a:lnSpc>
                <a:spcPct val="150000"/>
              </a:lnSpc>
              <a:buSzPct val="75000"/>
              <a:buChar char="•"/>
              <a:defRPr sz="360" b="0" cap="none" spc="0">
                <a:solidFill>
                  <a:srgbClr val="000000"/>
                </a:solidFill>
                <a:effectLst/>
                <a:uFill>
                  <a:solidFill/>
                </a:uFill>
                <a:latin typeface="Charcoal CY"/>
                <a:ea typeface="Charcoal CY"/>
                <a:cs typeface="Charcoal CY"/>
                <a:sym typeface="Charcoal CY"/>
              </a:defRPr>
            </a:pP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50560" y="6691406"/>
            <a:ext cx="12822927" cy="2986916"/>
          </a:xfrm>
          <a:prstGeom prst="rect">
            <a:avLst/>
          </a:prstGeom>
        </p:spPr>
        <p:txBody>
          <a:bodyPr/>
          <a:lstStyle/>
          <a:p>
            <a:pPr marL="919913" lvl="0" indent="-107012" algn="just" defTabSz="323697">
              <a:lnSpc>
                <a:spcPct val="150000"/>
              </a:lnSpc>
              <a:buClr>
                <a:srgbClr val="000000"/>
              </a:buClr>
              <a:buSzPct val="100000"/>
              <a:buAutoNum type="arabicPeriod"/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2376" b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КРУГЛЫЙ СТОЛ (скайп - включение) В РАМКАХ РОССИЙСКО-БОЛГАРСКОГО ПРОЕКТА «МОЙ ГОРОД, МОЯ СТРАНА» ДАТА, время: 27.01.15 г.  13.30-16.00  Тема: «Ценности мира»  Присутствуют студенты,педагоги.</a:t>
            </a:r>
          </a:p>
          <a:p>
            <a:pPr lvl="0" algn="just" defTabSz="323697">
              <a:lnSpc>
                <a:spcPct val="115000"/>
              </a:lnSpc>
              <a:spcBef>
                <a:spcPts val="700"/>
              </a:spcBef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2376" b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Студенты 4 в группы ГБПОУ «Педагогический колежд №4 Санкт - Петербурга» </a:t>
            </a:r>
          </a:p>
          <a:p>
            <a:pPr lvl="0" algn="just" defTabSz="323697">
              <a:lnSpc>
                <a:spcPct val="115000"/>
              </a:lnSpc>
              <a:spcBef>
                <a:spcPts val="700"/>
              </a:spcBef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2376" b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под руководством преподавателя Харловой Е.В. в ГБДОУ №49 Калининского района СПБ.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6700" y="431800"/>
            <a:ext cx="6057900" cy="4013200"/>
          </a:xfrm>
          <a:prstGeom prst="rect">
            <a:avLst/>
          </a:prstGeom>
        </p:spPr>
      </p:pic>
      <p:pic>
        <p:nvPicPr>
          <p:cNvPr id="61" name="Рисунок 6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6700" y="4622800"/>
            <a:ext cx="6057900" cy="4699000"/>
          </a:xfrm>
          <a:prstGeom prst="rect">
            <a:avLst/>
          </a:prstGeom>
        </p:spPr>
      </p:pic>
      <p:pic>
        <p:nvPicPr>
          <p:cNvPr id="62" name="Рисунок 6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8300" y="431800"/>
            <a:ext cx="6057900" cy="889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Деловая игра « Ценности мира»</a:t>
            </a:r>
            <a:r>
              <a:rPr sz="1900" b="1" cap="all" spc="152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(в рамках скайп -включения)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5590" lvl="0" indent="-275590" defTabSz="362204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rPr>
              <a:t>Санкт -Петербург разрабатывал тезис «Уважение к старшим» и антитезис «Пренебрежение»</a:t>
            </a:r>
          </a:p>
          <a:p>
            <a:pPr marL="275590" lvl="0" indent="-275590" defTabSz="362204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rPr>
              <a:t>Вспомнили сказки в которых заложены эти ценности: «Кукушка», «Гуси- Лебеди», « Маша и Медведь», « Снегурочка», «Мороз Иванович»</a:t>
            </a:r>
          </a:p>
          <a:p>
            <a:pPr marL="275590" lvl="0" indent="-275590" defTabSz="362204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rPr>
              <a:t>Мультфильм «Вова в Тридевятом Царстве».</a:t>
            </a:r>
          </a:p>
          <a:p>
            <a:pPr marL="275590" lvl="0" indent="-275590" defTabSz="362204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rPr>
              <a:t>пословицы и поговорки : «Старый умен, но не силен», «Старших уважай, младших воспитывай», « От совета старых людей, голова не болит», «Нет такого дружка как родная матушка».</a:t>
            </a:r>
          </a:p>
          <a:p>
            <a:pPr marL="275590" lvl="0" indent="-275590" defTabSz="362204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rPr>
              <a:t>В утреннее и вечернее время, на празднике Матери , культурно -досуговой деятельности можно формировать эти ценности у дошкольников.</a:t>
            </a:r>
          </a:p>
          <a:p>
            <a:pPr marL="275590" lvl="0" indent="-275590" defTabSz="362204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rPr>
              <a:t>Педагоги из Москвы,Варны и Санкт -Петербурга заслушали результаты работы  дружных коллективов.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New_Template5</vt:lpstr>
      <vt:lpstr>Российско-болгарский проект</vt:lpstr>
      <vt:lpstr>Научное руководство проектом осуществляет  научный коллектив ООО «КОнтрАст»  под руководством к.п.н. Комаровой О.А. </vt:lpstr>
      <vt:lpstr>выдержка из Положения о российско-болгарском проекте Утвержден приказом ООО «КОнтрАст» от 01.09.2014 г. №09</vt:lpstr>
      <vt:lpstr>Этапы работы над проектом</vt:lpstr>
      <vt:lpstr>Детский сад из Варны прислал ответ на наше  письмо. Выдержка из презентации: </vt:lpstr>
      <vt:lpstr>Поделились своим опытом в организации праздников: «День Матери», «Новогодний праздник»  педагоги ГБДОУ №49 Калининского района СПБ под руководством старшего воспитателя Жидеевой О.В. Ольга Владимировна  создала мини -музей Российско -Болгарского проекта</vt:lpstr>
      <vt:lpstr>Презентация PowerPoint</vt:lpstr>
      <vt:lpstr>Презентация PowerPoint</vt:lpstr>
      <vt:lpstr>Деловая игра « Ценности мира»(в рамках скайп -включения)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Российско-болгарский проект</dc:title>
  <dc:creator>Olesya</dc:creator>
  <cp:lastModifiedBy>Olesya</cp:lastModifiedBy>
  <cp:revision>1</cp:revision>
  <dcterms:modified xsi:type="dcterms:W3CDTF">2015-02-05T09:40:51Z</dcterms:modified>
</cp:coreProperties>
</file>